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306" r:id="rId4"/>
    <p:sldId id="260" r:id="rId5"/>
    <p:sldId id="261" r:id="rId6"/>
    <p:sldId id="265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29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>
    <p:restoredLeft sz="34297" autoAdjust="0"/>
    <p:restoredTop sz="86438" autoAdjust="0"/>
  </p:normalViewPr>
  <p:slideViewPr>
    <p:cSldViewPr snapToGrid="0" snapToObjects="1">
      <p:cViewPr varScale="1">
        <p:scale>
          <a:sx n="62" d="100"/>
          <a:sy n="62" d="100"/>
        </p:scale>
        <p:origin x="-1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3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6100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prezantim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PowerPoint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jepet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ndihmuar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trajnerin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inkurajimin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diskutimit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sesionet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kursit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Trajneri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shpërndajë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formularët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vlerësimit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përpara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fillimit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këtij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sesioni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disa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rrethana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përshtatshme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shpërndahen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formularët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vlerësimit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fillim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kursit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qëllim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mund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t’i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plotësojnë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ato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gjatë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zhvillimit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kursit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sesionet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kanë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freskëta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mendje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Ka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gjithashtu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tendencë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fund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kursit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plotësojnë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ato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plotësisht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7079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mëparshme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ndjekë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ngjashme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axhendën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objektivat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përcaktuara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6550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Trajneri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përmbledhë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axhendën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objektivat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secilin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prej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sesioneve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Komentet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sugjerimet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nga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pjesëmarrësit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duhet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mbahen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shënim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përdorim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ardhshëm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1036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q-AL" b="1" noProof="0" dirty="0" smtClean="0"/>
              <a:t>Trajnim për Grupin Hetimor në Vendngjarje</a:t>
            </a:r>
            <a:endParaRPr lang="sq-AL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q-AL" noProof="0" dirty="0" smtClean="0">
                <a:solidFill>
                  <a:schemeClr val="tx1"/>
                </a:solidFill>
              </a:rPr>
              <a:t>Sesioni 1.3.5</a:t>
            </a:r>
          </a:p>
          <a:p>
            <a:r>
              <a:rPr lang="sq-AL" noProof="0" dirty="0" smtClean="0">
                <a:solidFill>
                  <a:schemeClr val="tx1"/>
                </a:solidFill>
              </a:rPr>
              <a:t>Vlerësimet e Pjesëmarrësve dhe Mbyllja e Kursit</a:t>
            </a:r>
            <a:endParaRPr lang="sq-AL" noProof="0" dirty="0">
              <a:solidFill>
                <a:schemeClr val="tx1"/>
              </a:solidFill>
            </a:endParaRPr>
          </a:p>
        </p:txBody>
      </p:sp>
      <p:pic>
        <p:nvPicPr>
          <p:cNvPr id="4" name="Picture 3" descr="CO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650" y="552450"/>
            <a:ext cx="6108700" cy="110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q-AL" b="1" noProof="0" dirty="0" smtClean="0"/>
              <a:t>1.2.2</a:t>
            </a:r>
            <a:br>
              <a:rPr lang="sq-AL" b="1" noProof="0" dirty="0" smtClean="0"/>
            </a:br>
            <a:r>
              <a:rPr lang="sq-AL" b="1" noProof="0" dirty="0" smtClean="0"/>
              <a:t>Kontrolli dhe Sekuestrimi</a:t>
            </a:r>
            <a:endParaRPr lang="sq-AL" b="1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3262"/>
            <a:ext cx="8229600" cy="44980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q-AL" sz="2800" noProof="0" dirty="0" smtClean="0"/>
              <a:t>Në përfundim të sesioneve pjesëmarrësit do të jenë në gjendje të</a:t>
            </a:r>
            <a:r>
              <a:rPr lang="sq-AL" sz="2800" noProof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:</a:t>
            </a:r>
          </a:p>
          <a:p>
            <a:pPr algn="just">
              <a:buFont typeface="Arial" charset="0"/>
              <a:buChar char="•"/>
            </a:pPr>
            <a:r>
              <a:rPr lang="sq-AL" sz="2800" noProof="0" dirty="0" smtClean="0">
                <a:solidFill>
                  <a:srgbClr val="000000"/>
                </a:solidFill>
                <a:latin typeface="Calibri" charset="0"/>
              </a:rPr>
              <a:t>Shpjegojnë përgatitjen dhe planifikimin e duhur të një kontrolli ku mund të gjenden prova </a:t>
            </a:r>
            <a:r>
              <a:rPr lang="sq-AL" sz="2800" noProof="0" dirty="0" err="1" smtClean="0">
                <a:solidFill>
                  <a:srgbClr val="000000"/>
                </a:solidFill>
                <a:latin typeface="Calibri" charset="0"/>
              </a:rPr>
              <a:t>dixhitale</a:t>
            </a:r>
            <a:r>
              <a:rPr lang="sq-AL" sz="2800" noProof="0" dirty="0" smtClean="0">
                <a:solidFill>
                  <a:srgbClr val="000000"/>
                </a:solidFill>
                <a:latin typeface="Calibri" charset="0"/>
              </a:rPr>
              <a:t>.</a:t>
            </a:r>
          </a:p>
          <a:p>
            <a:pPr algn="just">
              <a:buFont typeface="Arial" charset="0"/>
              <a:buChar char="•"/>
            </a:pPr>
            <a:r>
              <a:rPr lang="sq-AL" sz="2800" noProof="0" dirty="0" smtClean="0">
                <a:solidFill>
                  <a:srgbClr val="000000"/>
                </a:solidFill>
                <a:latin typeface="Calibri" charset="0"/>
              </a:rPr>
              <a:t>Rendisin mjetet që mund të nevojiten për një kontroll ku mund të gjenden prova </a:t>
            </a:r>
            <a:r>
              <a:rPr lang="sq-AL" sz="2800" noProof="0" dirty="0" err="1" smtClean="0">
                <a:solidFill>
                  <a:srgbClr val="000000"/>
                </a:solidFill>
                <a:latin typeface="Calibri" charset="0"/>
              </a:rPr>
              <a:t>dixhitale</a:t>
            </a:r>
            <a:r>
              <a:rPr lang="sq-AL" sz="2800" noProof="0" dirty="0" smtClean="0">
                <a:solidFill>
                  <a:srgbClr val="000000"/>
                </a:solidFill>
                <a:latin typeface="Calibri" charset="0"/>
              </a:rPr>
              <a:t>.</a:t>
            </a:r>
          </a:p>
          <a:p>
            <a:pPr algn="just">
              <a:buFont typeface="Arial" charset="0"/>
              <a:buChar char="•"/>
            </a:pPr>
            <a:r>
              <a:rPr lang="sq-AL" sz="2800" noProof="0" dirty="0" smtClean="0">
                <a:solidFill>
                  <a:srgbClr val="000000"/>
                </a:solidFill>
                <a:latin typeface="Calibri" charset="0"/>
              </a:rPr>
              <a:t>Shpjegojnë sesi do të sigurojnë dhe dokumentojnë vendin ku janë provat </a:t>
            </a:r>
            <a:r>
              <a:rPr lang="sq-AL" sz="2800" noProof="0" dirty="0" err="1" smtClean="0">
                <a:solidFill>
                  <a:srgbClr val="000000"/>
                </a:solidFill>
                <a:latin typeface="Calibri" charset="0"/>
              </a:rPr>
              <a:t>dixhitale</a:t>
            </a:r>
            <a:r>
              <a:rPr lang="sq-AL" sz="2800" noProof="0" dirty="0" smtClean="0">
                <a:solidFill>
                  <a:srgbClr val="000000"/>
                </a:solidFill>
                <a:latin typeface="Calibri" charset="0"/>
              </a:rPr>
              <a:t>. </a:t>
            </a:r>
          </a:p>
          <a:p>
            <a:pPr marL="0" indent="0">
              <a:buNone/>
            </a:pPr>
            <a:endParaRPr lang="sq-AL" sz="2800" noProof="0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None/>
            </a:pPr>
            <a:endParaRPr lang="sq-AL" sz="2800" noProof="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76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q-AL" b="1" noProof="0" smtClean="0"/>
              <a:t>1.2.3</a:t>
            </a:r>
            <a:br>
              <a:rPr lang="sq-AL" b="1" noProof="0" smtClean="0"/>
            </a:br>
            <a:r>
              <a:rPr lang="sq-AL" b="1" noProof="0" smtClean="0"/>
              <a:t> Kontrolli dhe Sekuestrimi – Pjesa 1</a:t>
            </a:r>
            <a:endParaRPr lang="sq-AL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504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sq-AL" noProof="0" dirty="0" smtClean="0"/>
              <a:t>Në përfundim të këtij sesioni pjesëmarrësit do të jenë në gjendje të</a:t>
            </a:r>
            <a:r>
              <a:rPr lang="sq-AL" noProof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:</a:t>
            </a:r>
            <a:endParaRPr lang="sq-AL" noProof="0" dirty="0" smtClean="0">
              <a:solidFill>
                <a:srgbClr val="000000"/>
              </a:solidFill>
              <a:latin typeface="Calibri" charset="0"/>
            </a:endParaRPr>
          </a:p>
          <a:p>
            <a:pPr lvl="0" algn="just"/>
            <a:r>
              <a:rPr lang="sq-AL" noProof="0" dirty="0" smtClean="0">
                <a:solidFill>
                  <a:srgbClr val="000000"/>
                </a:solidFill>
              </a:rPr>
              <a:t>Identifikojnë burimet e provave elektronike bazuar në skenarët e treguar</a:t>
            </a:r>
          </a:p>
          <a:p>
            <a:pPr lvl="0" algn="just"/>
            <a:r>
              <a:rPr lang="sq-AL" noProof="0" dirty="0" smtClean="0">
                <a:solidFill>
                  <a:srgbClr val="000000"/>
                </a:solidFill>
              </a:rPr>
              <a:t>Përshkruajnë Procedurat e Operacioneve Standarde për paketimin, transportimin dhe ruajtjen e provave elektronike</a:t>
            </a:r>
          </a:p>
          <a:p>
            <a:pPr lvl="0" algn="just"/>
            <a:r>
              <a:rPr lang="sq-AL" noProof="0" dirty="0" smtClean="0">
                <a:solidFill>
                  <a:srgbClr val="000000"/>
                </a:solidFill>
              </a:rPr>
              <a:t>Diferencojnë ndërmjet POS të ndryshme bazuar në llojin e pajisjeve</a:t>
            </a:r>
          </a:p>
          <a:p>
            <a:pPr lvl="0" algn="just"/>
            <a:r>
              <a:rPr lang="sq-AL" noProof="0" dirty="0" smtClean="0">
                <a:solidFill>
                  <a:srgbClr val="000000"/>
                </a:solidFill>
              </a:rPr>
              <a:t>Diskutojnë teknikat e kontrollit të gjendjes së furnizimit me energji të një sistemi kompjuterik</a:t>
            </a:r>
          </a:p>
          <a:p>
            <a:pPr lvl="0" algn="just"/>
            <a:r>
              <a:rPr lang="sq-AL" noProof="0" dirty="0" smtClean="0">
                <a:solidFill>
                  <a:srgbClr val="000000"/>
                </a:solidFill>
              </a:rPr>
              <a:t>Aplikojnë udhëzimet e përgjithshme të sekuestrimit për pajisjet elektronike</a:t>
            </a:r>
            <a:endParaRPr lang="sq-AL" noProof="0" dirty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3622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q-AL" b="1" noProof="0" dirty="0" smtClean="0"/>
              <a:t>1.2.3</a:t>
            </a:r>
            <a:br>
              <a:rPr lang="sq-AL" b="1" noProof="0" dirty="0" smtClean="0"/>
            </a:br>
            <a:r>
              <a:rPr lang="sq-AL" b="1" noProof="0" dirty="0" smtClean="0"/>
              <a:t> Kontrolli dhe Sekuestrimi – Pjesa 2</a:t>
            </a:r>
            <a:endParaRPr lang="sq-AL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5045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sq-AL" noProof="0" dirty="0" smtClean="0"/>
              <a:t>Në përfundim të sesionit pjesëmarrësit do të jenë në gjendje të:</a:t>
            </a:r>
          </a:p>
          <a:p>
            <a:pPr algn="just"/>
            <a:r>
              <a:rPr lang="sq-AL" noProof="0" dirty="0" smtClean="0"/>
              <a:t>Dallojnë ndërmjet skenarëve me kompjuter të fikur dhe skenarëve me kompjuter të ndezur</a:t>
            </a:r>
          </a:p>
          <a:p>
            <a:pPr algn="just"/>
            <a:r>
              <a:rPr lang="sq-AL" noProof="0" dirty="0" smtClean="0"/>
              <a:t>Përkufizojnë termat „Të  Dhëna të Paqëndrueshme“, „Të Dhëna Kalimtare“ dhe „Mbledhja e Provave me Kompjuter Ndezur“</a:t>
            </a:r>
          </a:p>
          <a:p>
            <a:pPr algn="just"/>
            <a:r>
              <a:rPr lang="sq-AL" noProof="0" dirty="0" smtClean="0"/>
              <a:t>Shpjegojnë vlerën e të dhënave të paqëndrueshme për hetimet</a:t>
            </a:r>
          </a:p>
          <a:p>
            <a:pPr algn="just"/>
            <a:r>
              <a:rPr lang="sq-AL" noProof="0" dirty="0" smtClean="0"/>
              <a:t>Rendisin të paktën katër lloje të dhënash që do të humbitnin pa Metodologjinë e Mbledhjes së të Dhënave me Kompjuter të Ndezur</a:t>
            </a:r>
          </a:p>
          <a:p>
            <a:pPr algn="just"/>
            <a:r>
              <a:rPr lang="sq-AL" noProof="0" dirty="0" smtClean="0"/>
              <a:t>Zbatojnë masat e reagimit të parë kur janë përballë një sistemi kompjuterik në funksionim.</a:t>
            </a:r>
          </a:p>
          <a:p>
            <a:pPr algn="just"/>
            <a:r>
              <a:rPr lang="sq-AL" noProof="0" dirty="0" smtClean="0"/>
              <a:t>Përshkruajnë sfidat e kodimit dhe shanset e Mbledhjes së Provave me Kompjuter të Ndezur në raste ku përfshihet kodimi i të dhënave</a:t>
            </a:r>
          </a:p>
          <a:p>
            <a:pPr algn="just"/>
            <a:r>
              <a:rPr lang="sq-AL" noProof="0" dirty="0" smtClean="0"/>
              <a:t>Diskutojnë sfidat dhe kornizat e ndryshme ligjore në skenarë ku të dhënat ruhen fizikisht larg, p.sh. Shërbimet në largësi.</a:t>
            </a:r>
          </a:p>
          <a:p>
            <a:pPr algn="just"/>
            <a:r>
              <a:rPr lang="sq-AL" noProof="0" dirty="0" smtClean="0"/>
              <a:t>Përkufizojnë termin „Shërbimet Informatike në Largësi”</a:t>
            </a:r>
          </a:p>
          <a:p>
            <a:pPr algn="just"/>
            <a:r>
              <a:rPr lang="sq-AL" noProof="0" dirty="0" smtClean="0"/>
              <a:t>Krahasojnë të paktën tre shërbime të tilla në largësi (në Internet)</a:t>
            </a:r>
            <a:endParaRPr lang="sq-AL" noProof="0" dirty="0" smtClean="0"/>
          </a:p>
        </p:txBody>
      </p:sp>
    </p:spTree>
    <p:extLst>
      <p:ext uri="{BB962C8B-B14F-4D97-AF65-F5344CB8AC3E}">
        <p14:creationId xmlns:p14="http://schemas.microsoft.com/office/powerpoint/2010/main" xmlns="" val="93357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q-AL" sz="3600" b="1" noProof="0" dirty="0" smtClean="0"/>
              <a:t>1.3.2 &amp; 1.3.3 Kontrolli dhe Sekuestrimi</a:t>
            </a:r>
            <a:br>
              <a:rPr lang="sq-AL" sz="3600" b="1" noProof="0" dirty="0" smtClean="0"/>
            </a:br>
            <a:r>
              <a:rPr lang="sq-AL" sz="3600" b="1" noProof="0" dirty="0" smtClean="0"/>
              <a:t>Udhëzimet Praktike</a:t>
            </a:r>
            <a:endParaRPr lang="sq-AL" sz="3600" b="1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sq-AL" noProof="0" dirty="0" smtClean="0"/>
              <a:t>Në përfundim të këtij sesioni pjesëmarrësit do të jenë në gjendje të</a:t>
            </a:r>
            <a:r>
              <a:rPr lang="sq-AL" noProof="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:</a:t>
            </a:r>
            <a:endParaRPr lang="sq-AL" noProof="0" dirty="0" smtClean="0">
              <a:solidFill>
                <a:srgbClr val="000000"/>
              </a:solidFill>
              <a:latin typeface="Calibri" charset="0"/>
            </a:endParaRPr>
          </a:p>
          <a:p>
            <a:pPr lvl="0" algn="just"/>
            <a:r>
              <a:rPr lang="sq-AL" noProof="0" dirty="0" smtClean="0"/>
              <a:t>Hartojnë një plan </a:t>
            </a:r>
            <a:r>
              <a:rPr lang="sq-AL" noProof="0" dirty="0" err="1" smtClean="0"/>
              <a:t>operacional</a:t>
            </a:r>
            <a:r>
              <a:rPr lang="sq-AL" noProof="0" dirty="0" smtClean="0"/>
              <a:t> për një kontroll</a:t>
            </a:r>
          </a:p>
          <a:p>
            <a:pPr lvl="0" algn="just"/>
            <a:r>
              <a:rPr lang="sq-AL" noProof="0" dirty="0" smtClean="0"/>
              <a:t>Kryejnë një kontroll</a:t>
            </a:r>
          </a:p>
          <a:p>
            <a:pPr lvl="0" algn="just"/>
            <a:r>
              <a:rPr lang="sq-AL" noProof="0" dirty="0" smtClean="0"/>
              <a:t>Administrojnë provat </a:t>
            </a:r>
            <a:r>
              <a:rPr lang="sq-AL" noProof="0" dirty="0" err="1" smtClean="0"/>
              <a:t>dixhitale</a:t>
            </a:r>
            <a:r>
              <a:rPr lang="sq-AL" noProof="0" dirty="0" smtClean="0"/>
              <a:t> elektronike</a:t>
            </a:r>
          </a:p>
          <a:p>
            <a:pPr lvl="0" algn="just"/>
            <a:r>
              <a:rPr lang="sq-AL" noProof="0" dirty="0" smtClean="0"/>
              <a:t>Dokumentojnë dhe sigurojnë një skenë kontrolli</a:t>
            </a:r>
          </a:p>
          <a:p>
            <a:pPr lvl="0" algn="just"/>
            <a:r>
              <a:rPr lang="sq-AL" noProof="0" dirty="0" smtClean="0"/>
              <a:t>Identifikojnë burimet e provave elektronike</a:t>
            </a:r>
          </a:p>
          <a:p>
            <a:pPr lvl="0" algn="just"/>
            <a:r>
              <a:rPr lang="sq-AL" noProof="0" dirty="0" smtClean="0"/>
              <a:t>Plotësojnë listën e provave materiale</a:t>
            </a:r>
          </a:p>
          <a:p>
            <a:pPr lvl="0" algn="just"/>
            <a:r>
              <a:rPr lang="sq-AL" noProof="0" dirty="0" smtClean="0"/>
              <a:t>Shkruajnë një raport në varësi të kontrollin të tyre</a:t>
            </a:r>
            <a:endParaRPr lang="sq-AL" noProof="0" dirty="0"/>
          </a:p>
        </p:txBody>
      </p:sp>
    </p:spTree>
    <p:extLst>
      <p:ext uri="{BB962C8B-B14F-4D97-AF65-F5344CB8AC3E}">
        <p14:creationId xmlns:p14="http://schemas.microsoft.com/office/powerpoint/2010/main" xmlns="" val="3094559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sq-AL" noProof="0" dirty="0" smtClean="0"/>
              <a:t>Në përfundim të këtij sesioni pjesëmarrësit do të jenë në gjendje të:</a:t>
            </a:r>
          </a:p>
          <a:p>
            <a:pPr lvl="0" algn="just"/>
            <a:r>
              <a:rPr lang="sq-AL" noProof="0" dirty="0" smtClean="0"/>
              <a:t>Paraqesin sesi grupi përfundon fazën e përgatitjes dhe planifikimit për kontrollin dhe sekuestrimin</a:t>
            </a:r>
          </a:p>
          <a:p>
            <a:pPr lvl="0" algn="just"/>
            <a:r>
              <a:rPr lang="sq-AL" noProof="0" dirty="0" smtClean="0"/>
              <a:t>Paraqesin sesi trajtojnë të dyshuarin nëse ai do të ishte i pranishëm në skenë</a:t>
            </a:r>
          </a:p>
          <a:p>
            <a:pPr lvl="0" algn="just"/>
            <a:r>
              <a:rPr lang="sq-AL" noProof="0" dirty="0" smtClean="0"/>
              <a:t>Paraqesin dhe shpjegojnë procesin e kontrollit dhe sekuestrimit</a:t>
            </a:r>
          </a:p>
          <a:p>
            <a:pPr lvl="0" algn="just"/>
            <a:r>
              <a:rPr lang="sq-AL" noProof="0" dirty="0" smtClean="0"/>
              <a:t>Paraqesin provat materiale të gjetura që lidhen me çështjen</a:t>
            </a:r>
          </a:p>
          <a:p>
            <a:pPr lvl="0" algn="just"/>
            <a:r>
              <a:rPr lang="sq-AL" noProof="0" dirty="0" smtClean="0"/>
              <a:t>Shpjegojnë sesi janë menaxhuar provat materiale</a:t>
            </a:r>
          </a:p>
          <a:p>
            <a:pPr marL="0" indent="0">
              <a:buNone/>
            </a:pPr>
            <a:endParaRPr lang="sq-AL" noProof="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q-AL" b="1" noProof="0" smtClean="0"/>
              <a:t>1.3.4 Kontrolli dhe Sekuestrimi </a:t>
            </a:r>
            <a:br>
              <a:rPr lang="sq-AL" b="1" noProof="0" smtClean="0"/>
            </a:br>
            <a:r>
              <a:rPr lang="sq-AL" b="1" noProof="0" smtClean="0"/>
              <a:t>Udhëzimet për Ushtrimet</a:t>
            </a:r>
            <a:endParaRPr lang="sq-AL" b="1" noProof="0"/>
          </a:p>
        </p:txBody>
      </p:sp>
    </p:spTree>
    <p:extLst>
      <p:ext uri="{BB962C8B-B14F-4D97-AF65-F5344CB8AC3E}">
        <p14:creationId xmlns:p14="http://schemas.microsoft.com/office/powerpoint/2010/main" xmlns="" val="1379641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1879"/>
          </a:xfrm>
        </p:spPr>
        <p:txBody>
          <a:bodyPr/>
          <a:lstStyle/>
          <a:p>
            <a:r>
              <a:rPr lang="sq-AL" b="1" noProof="0" dirty="0" smtClean="0"/>
              <a:t>1.3.5 Mbyllja e Kursit</a:t>
            </a:r>
            <a:endParaRPr lang="sq-AL" b="1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6517"/>
            <a:ext cx="8229600" cy="529428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q-AL" sz="2353" noProof="0" dirty="0" smtClean="0"/>
              <a:t>Në përfundim të këtij sesioni, pjesëmarrësit do të jenë në gjendje të:</a:t>
            </a:r>
          </a:p>
          <a:p>
            <a:pPr lvl="0" algn="just"/>
            <a:r>
              <a:rPr lang="sq-AL" sz="2400" noProof="0" dirty="0" smtClean="0"/>
              <a:t>Japin komentet e tyre për kursin dhe efektivitetin e tij</a:t>
            </a:r>
          </a:p>
          <a:p>
            <a:pPr lvl="0" algn="just"/>
            <a:r>
              <a:rPr lang="sq-AL" sz="2400" noProof="0" dirty="0" smtClean="0"/>
              <a:t>Plotësojnë formularët e vlerësimit të kursit të Këshillit të Evropës</a:t>
            </a:r>
          </a:p>
          <a:p>
            <a:pPr lvl="0" algn="just"/>
            <a:r>
              <a:rPr lang="sq-AL" sz="2400" noProof="0" dirty="0" smtClean="0"/>
              <a:t>Identifikojnë çështje të mbetura për tu plotësuar me qëllim që të zhvillojnë kursin në nivel kombëtar</a:t>
            </a:r>
          </a:p>
          <a:p>
            <a:pPr lvl="0" algn="just"/>
            <a:r>
              <a:rPr lang="sq-AL" sz="2353" noProof="0" dirty="0" smtClean="0"/>
              <a:t>Përshkruajnë veprimet pas kursit të nevojshme për përgatitjen e materialeve të kursit për zhvillimin e tij në nivel kombëtar</a:t>
            </a:r>
          </a:p>
          <a:p>
            <a:pPr algn="just"/>
            <a:r>
              <a:rPr lang="sq-AL" sz="2400" noProof="0" dirty="0" smtClean="0"/>
              <a:t>Identifikojnë nivelin tjetër të mësimit që ata kanë nevojë për përmirësimin e njohurive dhe aftësive të tyre në këtë fushë</a:t>
            </a:r>
            <a:r>
              <a:rPr lang="sq-AL" sz="2353" noProof="0" dirty="0" smtClean="0"/>
              <a:t>.</a:t>
            </a:r>
            <a:endParaRPr lang="sq-AL" sz="2600" noProof="0" dirty="0"/>
          </a:p>
        </p:txBody>
      </p:sp>
    </p:spTree>
    <p:extLst>
      <p:ext uri="{BB962C8B-B14F-4D97-AF65-F5344CB8AC3E}">
        <p14:creationId xmlns:p14="http://schemas.microsoft.com/office/powerpoint/2010/main" xmlns="" val="29939963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29370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/>
              <a:t> P y e t j e</a:t>
            </a:r>
            <a:endParaRPr lang="en-GB" sz="5400" b="1" dirty="0"/>
          </a:p>
        </p:txBody>
      </p:sp>
    </p:spTree>
    <p:extLst>
      <p:ext uri="{BB962C8B-B14F-4D97-AF65-F5344CB8AC3E}">
        <p14:creationId xmlns:p14="http://schemas.microsoft.com/office/powerpoint/2010/main" xmlns="" val="212086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1329"/>
          </a:xfrm>
        </p:spPr>
        <p:txBody>
          <a:bodyPr>
            <a:normAutofit fontScale="90000"/>
          </a:bodyPr>
          <a:lstStyle/>
          <a:p>
            <a:r>
              <a:rPr lang="sq-AL" b="1" noProof="0" dirty="0" err="1" smtClean="0"/>
              <a:t>Axhenda</a:t>
            </a:r>
            <a:endParaRPr lang="sq-AL" b="1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1329"/>
            <a:ext cx="8513422" cy="6306671"/>
          </a:xfrm>
        </p:spPr>
        <p:txBody>
          <a:bodyPr>
            <a:normAutofit fontScale="92500" lnSpcReduction="20000"/>
          </a:bodyPr>
          <a:lstStyle/>
          <a:p>
            <a:r>
              <a:rPr lang="sq-AL" sz="2600" b="1" noProof="0" dirty="0" smtClean="0"/>
              <a:t>Temat e Ditës së Parë</a:t>
            </a:r>
          </a:p>
          <a:p>
            <a:pPr lvl="2"/>
            <a:r>
              <a:rPr lang="sq-AL" sz="2600" noProof="0" dirty="0" smtClean="0"/>
              <a:t>Hapja e Kursit dhe Prezantimet</a:t>
            </a:r>
          </a:p>
          <a:p>
            <a:pPr lvl="2"/>
            <a:r>
              <a:rPr lang="sq-AL" sz="2600" noProof="0" dirty="0" smtClean="0"/>
              <a:t>Hyrje në Parimet dhe Procedurat për Provat Elektronike</a:t>
            </a:r>
          </a:p>
          <a:p>
            <a:pPr lvl="2"/>
            <a:r>
              <a:rPr lang="sq-AL" sz="2600" noProof="0" dirty="0" smtClean="0"/>
              <a:t>Burimet e Provave</a:t>
            </a:r>
          </a:p>
          <a:p>
            <a:r>
              <a:rPr lang="sq-AL" sz="2600" b="1" noProof="0" dirty="0" smtClean="0"/>
              <a:t>Temat e Ditës së Dytë</a:t>
            </a:r>
          </a:p>
          <a:p>
            <a:pPr lvl="2"/>
            <a:r>
              <a:rPr lang="sq-AL" sz="2600" noProof="0" dirty="0" smtClean="0"/>
              <a:t>Kontrolli dhe Sekuestrimi</a:t>
            </a:r>
          </a:p>
          <a:p>
            <a:pPr lvl="3"/>
            <a:r>
              <a:rPr lang="sq-AL" sz="2600" noProof="0" dirty="0" smtClean="0"/>
              <a:t> Kush dhe Çfarë të Merret</a:t>
            </a:r>
          </a:p>
          <a:p>
            <a:pPr lvl="3"/>
            <a:r>
              <a:rPr lang="sq-AL" sz="2600" noProof="0" dirty="0" smtClean="0"/>
              <a:t> Sigurimi dhe Dokumentimi i Vendngjarjes</a:t>
            </a:r>
          </a:p>
          <a:p>
            <a:pPr lvl="2"/>
            <a:r>
              <a:rPr lang="sq-AL" sz="2600" noProof="0" dirty="0" smtClean="0"/>
              <a:t>Kontrolli dhe Sekuestrimi</a:t>
            </a:r>
          </a:p>
          <a:p>
            <a:pPr lvl="3"/>
            <a:r>
              <a:rPr lang="sq-AL" sz="2600" noProof="0" dirty="0" smtClean="0"/>
              <a:t> Skenarët me Kompjuter të Fikur</a:t>
            </a:r>
          </a:p>
          <a:p>
            <a:pPr lvl="3"/>
            <a:r>
              <a:rPr lang="sq-AL" sz="2600" noProof="0" dirty="0" smtClean="0"/>
              <a:t> Skenarët me Kompjuter të Ndezur </a:t>
            </a:r>
          </a:p>
          <a:p>
            <a:r>
              <a:rPr lang="sq-AL" sz="2600" b="1" noProof="0" dirty="0" smtClean="0"/>
              <a:t>Temat e Ditës së Tretë</a:t>
            </a:r>
          </a:p>
          <a:p>
            <a:pPr lvl="2"/>
            <a:r>
              <a:rPr lang="sq-AL" sz="2600" noProof="0" dirty="0" smtClean="0"/>
              <a:t>Rishikimi ditor</a:t>
            </a:r>
          </a:p>
          <a:p>
            <a:pPr lvl="2"/>
            <a:r>
              <a:rPr lang="sq-AL" sz="2600" noProof="0" dirty="0" smtClean="0"/>
              <a:t>Udhëzimet për Kontrollin dhe Sekuestrimin dhe Ushtrimi Praktik</a:t>
            </a:r>
          </a:p>
          <a:p>
            <a:pPr lvl="2"/>
            <a:r>
              <a:rPr lang="sq-AL" sz="2600" noProof="0" dirty="0" smtClean="0"/>
              <a:t>Udhëzimi për Kontrollin dhe Sekuestrimin</a:t>
            </a:r>
          </a:p>
          <a:p>
            <a:pPr lvl="2"/>
            <a:r>
              <a:rPr lang="sq-AL" sz="2600" noProof="0" dirty="0" smtClean="0"/>
              <a:t>Vlerësimi dhe Mbyllja e Kursit</a:t>
            </a:r>
          </a:p>
          <a:p>
            <a:pPr lvl="2">
              <a:buNone/>
            </a:pPr>
            <a:endParaRPr lang="sq-AL" sz="20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80753"/>
            <a:ext cx="8229600" cy="914400"/>
          </a:xfrm>
        </p:spPr>
        <p:txBody>
          <a:bodyPr>
            <a:noAutofit/>
          </a:bodyPr>
          <a:lstStyle/>
          <a:p>
            <a:r>
              <a:rPr lang="sq-AL" sz="3200" b="1" noProof="0" dirty="0" smtClean="0"/>
              <a:t>Programi i Trajnimit për Grupin Hetimor në Vendngjarje</a:t>
            </a:r>
            <a:endParaRPr lang="sq-AL" sz="3200" b="1" noProof="0" dirty="0"/>
          </a:p>
        </p:txBody>
      </p:sp>
      <p:pic>
        <p:nvPicPr>
          <p:cNvPr id="16386" name="Picture 2" descr="C:\Users\JB\Desktop\Untitl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8488" y="1254642"/>
            <a:ext cx="8215903" cy="45188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1683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q-AL" noProof="0" dirty="0" smtClean="0"/>
              <a:t>Në fund të këtij sesioni pjesëmarrësit do të jenë në gjendje të:</a:t>
            </a:r>
          </a:p>
          <a:p>
            <a:pPr lvl="0" algn="just"/>
            <a:r>
              <a:rPr lang="sq-AL" noProof="0" dirty="0" smtClean="0"/>
              <a:t>Japin komentet e tyre për kursin dhe efektivitetin e tij</a:t>
            </a:r>
          </a:p>
          <a:p>
            <a:pPr lvl="0" algn="just"/>
            <a:r>
              <a:rPr lang="sq-AL" noProof="0" dirty="0" smtClean="0"/>
              <a:t>Plotësojnë formularët e vlerësimit të kursit</a:t>
            </a:r>
          </a:p>
          <a:p>
            <a:pPr algn="just"/>
            <a:r>
              <a:rPr lang="sq-AL" noProof="0" dirty="0" smtClean="0"/>
              <a:t>Identifikojnë nivelin tjetër të mësimit që iu duhet për të përmirësuar njohuritë dhe aftësitë e tyre në këtë fushë.</a:t>
            </a:r>
          </a:p>
          <a:p>
            <a:pPr>
              <a:buFont typeface="Wingdings" charset="2"/>
              <a:buChar char="²"/>
            </a:pPr>
            <a:endParaRPr lang="sq-AL" sz="2600" noProof="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sq-AL" b="1" noProof="0" dirty="0" smtClean="0"/>
              <a:t>Objektivat e Sesionit</a:t>
            </a:r>
            <a:endParaRPr lang="sq-AL" b="1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3228"/>
            <a:ext cx="8229600" cy="2001997"/>
          </a:xfrm>
        </p:spPr>
        <p:txBody>
          <a:bodyPr>
            <a:normAutofit/>
          </a:bodyPr>
          <a:lstStyle/>
          <a:p>
            <a:r>
              <a:rPr lang="sq-AL" b="1" noProof="0" dirty="0" smtClean="0"/>
              <a:t>Pjesa e Parë</a:t>
            </a:r>
            <a:br>
              <a:rPr lang="sq-AL" b="1" noProof="0" dirty="0" smtClean="0"/>
            </a:br>
            <a:r>
              <a:rPr lang="sq-AL" b="1" noProof="0" dirty="0" smtClean="0"/>
              <a:t>Objektivat dhe </a:t>
            </a:r>
            <a:r>
              <a:rPr lang="sq-AL" b="1" noProof="0" dirty="0" err="1" smtClean="0"/>
              <a:t>Axhenda</a:t>
            </a:r>
            <a:r>
              <a:rPr lang="sq-AL" b="1" noProof="0" dirty="0" smtClean="0"/>
              <a:t> e Kursit</a:t>
            </a:r>
            <a:endParaRPr lang="sq-AL" noProof="0" dirty="0"/>
          </a:p>
        </p:txBody>
      </p:sp>
      <p:pic>
        <p:nvPicPr>
          <p:cNvPr id="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643446"/>
            <a:ext cx="1961507" cy="176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4308"/>
            <a:ext cx="8512512" cy="419185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sq-AL" sz="2800" noProof="0" dirty="0" smtClean="0"/>
              <a:t>Në përfundim të këtij sesioni pjesëmarrësit do të jenë në gjendje të:</a:t>
            </a:r>
          </a:p>
          <a:p>
            <a:pPr lvl="0" algn="just"/>
            <a:r>
              <a:rPr lang="sq-AL" sz="2600" noProof="0" dirty="0" smtClean="0"/>
              <a:t>Identifikojnë trajnerët dhe pjesëmarrësit e tjerë</a:t>
            </a:r>
          </a:p>
          <a:p>
            <a:pPr lvl="0" algn="just"/>
            <a:r>
              <a:rPr lang="sq-AL" sz="2600" noProof="0" dirty="0" smtClean="0"/>
              <a:t>Diskutojnë synimin e përgjithshëm të kursit</a:t>
            </a:r>
          </a:p>
          <a:p>
            <a:pPr lvl="0" algn="just"/>
            <a:r>
              <a:rPr lang="sq-AL" sz="2600" noProof="0" dirty="0" smtClean="0"/>
              <a:t>Shpjegojnë pse është i domosdoshëm ky kurs</a:t>
            </a:r>
          </a:p>
          <a:p>
            <a:pPr lvl="0" algn="just"/>
            <a:r>
              <a:rPr lang="sq-AL" sz="2600" noProof="0" dirty="0" smtClean="0"/>
              <a:t>Rendisin pjesët përbërëse të </a:t>
            </a:r>
            <a:r>
              <a:rPr lang="sq-AL" sz="2600" noProof="0" dirty="0" err="1" smtClean="0"/>
              <a:t>axhendës</a:t>
            </a:r>
            <a:r>
              <a:rPr lang="sq-AL" sz="2600" noProof="0" dirty="0" smtClean="0"/>
              <a:t> dhe aktiviteteve të kursit</a:t>
            </a:r>
          </a:p>
          <a:p>
            <a:pPr lvl="0" algn="just"/>
            <a:r>
              <a:rPr lang="sq-AL" sz="2600" noProof="0" dirty="0" smtClean="0"/>
              <a:t>Rendisin procedurat e sigurisë dhe të shëndetit të vendit</a:t>
            </a:r>
          </a:p>
          <a:p>
            <a:pPr>
              <a:buFont typeface="Wingdings" charset="2"/>
              <a:buChar char="²"/>
            </a:pPr>
            <a:endParaRPr lang="sq-AL" sz="2600" noProof="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9758"/>
          </a:xfrm>
        </p:spPr>
        <p:txBody>
          <a:bodyPr>
            <a:noAutofit/>
          </a:bodyPr>
          <a:lstStyle/>
          <a:p>
            <a:r>
              <a:rPr lang="sq-AL" sz="3600" b="1" noProof="0" smtClean="0"/>
              <a:t>Sesioni 1.1.1 – Hapja e Kursit </a:t>
            </a:r>
            <a:br>
              <a:rPr lang="sq-AL" sz="3600" b="1" noProof="0" smtClean="0"/>
            </a:br>
            <a:r>
              <a:rPr lang="sq-AL" sz="3600" b="1" noProof="0" smtClean="0"/>
              <a:t>Objektivat e Sesionit</a:t>
            </a:r>
            <a:endParaRPr lang="sq-AL" sz="3600" b="1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q-AL" b="1" noProof="0" smtClean="0"/>
              <a:t>1.1.2 – Hyrje në Parimet dhe Procedurat e Provave Elektronike</a:t>
            </a:r>
            <a:endParaRPr lang="sq-AL" b="1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4938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sq-AL" noProof="0" dirty="0" smtClean="0">
                <a:ea typeface="ＭＳ Ｐゴシック" charset="0"/>
                <a:cs typeface="ＭＳ Ｐゴシック" charset="0"/>
              </a:rPr>
              <a:t>Në përfundim të këtij sesioni pjesëmarrësit do të jenë në gjendje të :</a:t>
            </a:r>
          </a:p>
          <a:p>
            <a:pPr lvl="0" algn="just"/>
            <a:r>
              <a:rPr lang="sq-AL" noProof="0" dirty="0" smtClean="0"/>
              <a:t>Diskutojnë përmbajtjen e </a:t>
            </a:r>
            <a:r>
              <a:rPr lang="sq-AL" noProof="0" dirty="0" err="1" smtClean="0"/>
              <a:t>Guidës</a:t>
            </a:r>
            <a:r>
              <a:rPr lang="sq-AL" noProof="0" dirty="0" smtClean="0"/>
              <a:t> së KE për Provat Elektronike</a:t>
            </a:r>
          </a:p>
          <a:p>
            <a:pPr lvl="0" algn="just"/>
            <a:r>
              <a:rPr lang="sq-AL" noProof="0" dirty="0" smtClean="0"/>
              <a:t>Identifikojnë parimet e trajtimit të provave elektronike </a:t>
            </a:r>
          </a:p>
          <a:p>
            <a:pPr lvl="0" algn="just"/>
            <a:r>
              <a:rPr lang="sq-AL" noProof="0" dirty="0" smtClean="0"/>
              <a:t>Përshkruajnë karakteristikat unike të provave elektronike </a:t>
            </a:r>
          </a:p>
          <a:p>
            <a:endParaRPr lang="sq-AL" noProof="0" dirty="0" smtClean="0">
              <a:solidFill>
                <a:srgbClr val="FF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 typeface="Arial" pitchFamily="-65" charset="0"/>
              <a:buNone/>
            </a:pPr>
            <a:endParaRPr lang="sq-AL" noProof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392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q-AL" b="1" noProof="0" dirty="0" smtClean="0"/>
              <a:t>1.1.3 &amp; 1.1.4</a:t>
            </a:r>
            <a:br>
              <a:rPr lang="sq-AL" b="1" noProof="0" dirty="0" smtClean="0"/>
            </a:br>
            <a:r>
              <a:rPr lang="sq-AL" b="1" noProof="0" dirty="0" smtClean="0"/>
              <a:t>Burimet e Provave</a:t>
            </a:r>
            <a:endParaRPr lang="sq-AL" b="1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6483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sq-AL" sz="3000" noProof="0" dirty="0" smtClean="0">
                <a:ea typeface="ＭＳ Ｐゴシック" charset="0"/>
                <a:cs typeface="ＭＳ Ｐゴシック" charset="0"/>
              </a:rPr>
              <a:t>Në përfundim të këtij sesioni pjesëmarrësit do të jenë në gjendje të</a:t>
            </a:r>
            <a:r>
              <a:rPr lang="sq-AL" sz="3000" noProof="0" dirty="0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:</a:t>
            </a:r>
          </a:p>
          <a:p>
            <a:pPr marL="285750" lvl="1" algn="just">
              <a:buFont typeface="Arial" charset="0"/>
              <a:buChar char="•"/>
            </a:pPr>
            <a:r>
              <a:rPr lang="sq-AL" noProof="0" dirty="0" smtClean="0">
                <a:solidFill>
                  <a:srgbClr val="000000"/>
                </a:solidFill>
              </a:rPr>
              <a:t>Njohin se cilat Burime të Provave kanë vlerë provuese</a:t>
            </a:r>
          </a:p>
          <a:p>
            <a:pPr marL="285750" lvl="1" algn="just">
              <a:buFont typeface="Arial" charset="0"/>
              <a:buChar char="•"/>
            </a:pPr>
            <a:r>
              <a:rPr lang="sq-AL" noProof="0" dirty="0" smtClean="0">
                <a:solidFill>
                  <a:srgbClr val="000000"/>
                </a:solidFill>
              </a:rPr>
              <a:t>Diferencojnë ndërmjet Rrjeteve Kompjuterike</a:t>
            </a:r>
          </a:p>
          <a:p>
            <a:pPr marL="285750" lvl="1" algn="just">
              <a:buFont typeface="Arial" charset="0"/>
              <a:buChar char="•"/>
            </a:pPr>
            <a:r>
              <a:rPr lang="sq-AL" noProof="0" dirty="0" smtClean="0">
                <a:solidFill>
                  <a:srgbClr val="000000"/>
                </a:solidFill>
              </a:rPr>
              <a:t>Identifikojnë pajisjet e rrjetit</a:t>
            </a:r>
          </a:p>
          <a:p>
            <a:pPr marL="285750" lvl="1" algn="just">
              <a:buFont typeface="Arial" charset="0"/>
              <a:buChar char="•"/>
            </a:pPr>
            <a:r>
              <a:rPr lang="sq-AL" sz="2800" noProof="0" dirty="0" smtClean="0"/>
              <a:t>Diskutojnë provat e mundshme dhe burimet e </a:t>
            </a:r>
            <a:r>
              <a:rPr lang="sq-AL" noProof="0" dirty="0" smtClean="0"/>
              <a:t>provave në Internet</a:t>
            </a:r>
            <a:endParaRPr lang="sq-AL" sz="2800" noProof="0" dirty="0" smtClean="0"/>
          </a:p>
          <a:p>
            <a:pPr marL="285750" lvl="1" algn="just">
              <a:buFont typeface="Arial" charset="0"/>
              <a:buChar char="•"/>
            </a:pPr>
            <a:r>
              <a:rPr lang="sq-AL" sz="2800" noProof="0" dirty="0" smtClean="0"/>
              <a:t>Kryejnë përgatitje </a:t>
            </a:r>
            <a:r>
              <a:rPr lang="sq-AL" noProof="0" dirty="0" smtClean="0"/>
              <a:t>dhe planifikim efektiv të kontrollit dhe sekuestrimit të provave elektronike</a:t>
            </a:r>
            <a:endParaRPr lang="sq-AL" sz="2800" noProof="0" dirty="0" smtClean="0"/>
          </a:p>
          <a:p>
            <a:pPr marL="285750" lvl="1" algn="just">
              <a:buFont typeface="Arial" charset="0"/>
              <a:buChar char="•"/>
            </a:pPr>
            <a:r>
              <a:rPr lang="sq-AL" sz="2800" noProof="0" dirty="0" smtClean="0"/>
              <a:t>Diskutojnë autoritetin dhe lejen e tij në procesin e kontrollit dhe sekuestrimit të provave elektronike</a:t>
            </a:r>
            <a:endParaRPr lang="sq-AL" noProof="0" dirty="0" smtClean="0"/>
          </a:p>
          <a:p>
            <a:pPr marL="285750" lvl="1" algn="just">
              <a:buFont typeface="Arial" charset="0"/>
              <a:buChar char="•"/>
            </a:pPr>
            <a:r>
              <a:rPr lang="sq-AL" sz="2800" noProof="0" dirty="0" smtClean="0"/>
              <a:t>Diskutojnë rolin e </a:t>
            </a:r>
            <a:r>
              <a:rPr lang="sq-AL" noProof="0" dirty="0" smtClean="0"/>
              <a:t>ekspertit të jashtëm si dëshmitar</a:t>
            </a:r>
            <a:r>
              <a:rPr lang="sq-AL" sz="2800" noProof="0" dirty="0" smtClean="0"/>
              <a:t>.   </a:t>
            </a:r>
          </a:p>
          <a:p>
            <a:pPr marL="0" lvl="1" indent="0">
              <a:buNone/>
            </a:pPr>
            <a:endParaRPr lang="sq-AL" noProof="0" dirty="0" smtClean="0">
              <a:solidFill>
                <a:srgbClr val="000000"/>
              </a:solidFill>
            </a:endParaRPr>
          </a:p>
          <a:p>
            <a:pPr marL="285750" lvl="1">
              <a:buFont typeface="Arial" charset="0"/>
              <a:buChar char="•"/>
            </a:pPr>
            <a:endParaRPr lang="sq-AL" noProof="0" dirty="0" smtClean="0"/>
          </a:p>
          <a:p>
            <a:pPr marL="0" indent="0">
              <a:buNone/>
            </a:pPr>
            <a:endParaRPr lang="sq-AL" noProof="0" dirty="0" smtClean="0">
              <a:solidFill>
                <a:srgbClr val="FF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sq-AL" noProof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058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q-AL" b="1" noProof="0" dirty="0" smtClean="0"/>
              <a:t>1.2.1 &amp; 1.3.1</a:t>
            </a:r>
            <a:br>
              <a:rPr lang="sq-AL" b="1" noProof="0" dirty="0" smtClean="0"/>
            </a:br>
            <a:r>
              <a:rPr lang="sq-AL" b="1" noProof="0" dirty="0" smtClean="0"/>
              <a:t>Rishikimet Ditore</a:t>
            </a:r>
            <a:endParaRPr lang="sq-AL" b="1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10154"/>
            <a:ext cx="8229600" cy="401600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q-AL" noProof="0" dirty="0" smtClean="0"/>
              <a:t>Në përfundim të sesioneve pjesëmarrësit do të jenë në gjendje të:</a:t>
            </a:r>
          </a:p>
          <a:p>
            <a:pPr lvl="0" algn="just"/>
            <a:r>
              <a:rPr lang="sq-AL" noProof="0" dirty="0" smtClean="0"/>
              <a:t>Identifikojnë fushat e aktiviteteve të ditëve të mëparshme që kanë kuptuar</a:t>
            </a:r>
          </a:p>
          <a:p>
            <a:pPr lvl="0" algn="just"/>
            <a:r>
              <a:rPr lang="sq-AL" noProof="0" dirty="0" smtClean="0"/>
              <a:t>Identifikojnë fusha të tilla ku kanë nevojë të rishikojnë materialet për të sjellë njohuritë e tyre në nivelin e duhur</a:t>
            </a:r>
            <a:endParaRPr lang="sq-AL" noProof="0" dirty="0"/>
          </a:p>
        </p:txBody>
      </p:sp>
    </p:spTree>
    <p:extLst>
      <p:ext uri="{BB962C8B-B14F-4D97-AF65-F5344CB8AC3E}">
        <p14:creationId xmlns:p14="http://schemas.microsoft.com/office/powerpoint/2010/main" xmlns="" val="37309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2901</TotalTime>
  <Words>1053</Words>
  <Application>Microsoft Office PowerPoint</Application>
  <PresentationFormat>On-screen Show (4:3)</PresentationFormat>
  <Paragraphs>108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Trajnim për Grupin Hetimor në Vendngjarje</vt:lpstr>
      <vt:lpstr>Axhenda</vt:lpstr>
      <vt:lpstr>Programi i Trajnimit për Grupin Hetimor në Vendngjarje</vt:lpstr>
      <vt:lpstr>Objektivat e Sesionit</vt:lpstr>
      <vt:lpstr>Pjesa e Parë Objektivat dhe Axhenda e Kursit</vt:lpstr>
      <vt:lpstr>Sesioni 1.1.1 – Hapja e Kursit  Objektivat e Sesionit</vt:lpstr>
      <vt:lpstr>1.1.2 – Hyrje në Parimet dhe Procedurat e Provave Elektronike</vt:lpstr>
      <vt:lpstr>1.1.3 &amp; 1.1.4 Burimet e Provave</vt:lpstr>
      <vt:lpstr>1.2.1 &amp; 1.3.1 Rishikimet Ditore</vt:lpstr>
      <vt:lpstr>1.2.2 Kontrolli dhe Sekuestrimi</vt:lpstr>
      <vt:lpstr>1.2.3  Kontrolli dhe Sekuestrimi – Pjesa 1</vt:lpstr>
      <vt:lpstr>1.2.3  Kontrolli dhe Sekuestrimi – Pjesa 2</vt:lpstr>
      <vt:lpstr>1.3.2 &amp; 1.3.3 Kontrolli dhe Sekuestrimi Udhëzimet Praktike</vt:lpstr>
      <vt:lpstr>1.3.4 Kontrolli dhe Sekuestrimi  Udhëzimet për Ushtrimet</vt:lpstr>
      <vt:lpstr>1.3.5 Mbyllja e Kursit</vt:lpstr>
      <vt:lpstr>Slide 16</vt:lpstr>
    </vt:vector>
  </TitlesOfParts>
  <Company>Technology Risk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perdorues</cp:lastModifiedBy>
  <cp:revision>33</cp:revision>
  <dcterms:created xsi:type="dcterms:W3CDTF">2012-01-30T11:04:42Z</dcterms:created>
  <dcterms:modified xsi:type="dcterms:W3CDTF">2013-07-29T15:39:48Z</dcterms:modified>
</cp:coreProperties>
</file>